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88" r:id="rId4"/>
    <p:sldId id="260" r:id="rId5"/>
    <p:sldId id="259" r:id="rId6"/>
    <p:sldId id="261" r:id="rId7"/>
    <p:sldId id="263" r:id="rId8"/>
    <p:sldId id="292" r:id="rId9"/>
    <p:sldId id="265" r:id="rId10"/>
    <p:sldId id="293" r:id="rId11"/>
    <p:sldId id="267" r:id="rId12"/>
    <p:sldId id="269" r:id="rId13"/>
    <p:sldId id="29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5CE0-045C-46C1-AB4E-6FB8EE4A16D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6A345-3ED8-470A-B3A1-C35948167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65E9C-9CA5-4EF2-AE67-4B9313E8186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A345-3ED8-470A-B3A1-C35948167F9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E58B2D-331C-4E79-B84C-3367DB1B0451}" type="datetimeFigureOut">
              <a:rPr lang="en-US" smtClean="0"/>
              <a:pPr/>
              <a:t>6/17/2008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F9164A-ECBD-41AD-8AC5-997A54AD0D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229600" cy="1619251"/>
          </a:xfrm>
        </p:spPr>
        <p:txBody>
          <a:bodyPr>
            <a:normAutofit/>
          </a:bodyPr>
          <a:lstStyle/>
          <a:p>
            <a:pPr algn="ctr"/>
            <a:r>
              <a:rPr lang="en-US" sz="36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outhern" pitchFamily="34" charset="0"/>
              </a:rPr>
              <a:t>ANATOMIC BASIC OF DORSAL FINGER SKIN COVER</a:t>
            </a:r>
            <a:endParaRPr lang="en-US" sz="360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outhern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038600"/>
            <a:ext cx="6019800" cy="2133600"/>
          </a:xfrm>
        </p:spPr>
        <p:txBody>
          <a:bodyPr>
            <a:noAutofit/>
          </a:bodyPr>
          <a:lstStyle/>
          <a:p>
            <a:pPr algn="r"/>
            <a:endParaRPr lang="en-US" sz="2400" i="1" smtClean="0">
              <a:solidFill>
                <a:srgbClr val="C00000"/>
              </a:solidFill>
            </a:endParaRPr>
          </a:p>
          <a:p>
            <a:pPr algn="r"/>
            <a:r>
              <a:rPr lang="en-US" sz="2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 Hoa Khanh</a:t>
            </a:r>
          </a:p>
          <a:p>
            <a:pPr algn="r"/>
            <a:r>
              <a:rPr lang="en-US" sz="2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 Reconstructive Microsurgery</a:t>
            </a:r>
          </a:p>
          <a:p>
            <a:pPr algn="r"/>
            <a:r>
              <a:rPr lang="en-US" sz="1800" i="1" smtClean="0">
                <a:solidFill>
                  <a:srgbClr val="C00000"/>
                </a:solidFill>
              </a:rPr>
              <a:t>Hospital for Trauma - Orthopaedics</a:t>
            </a:r>
          </a:p>
          <a:p>
            <a:pPr algn="r"/>
            <a:r>
              <a:rPr lang="en-US" sz="1800" i="1" smtClean="0"/>
              <a:t>Ho Chi Minh City, Vietnam</a:t>
            </a:r>
          </a:p>
          <a:p>
            <a:pPr algn="r"/>
            <a:endParaRPr lang="en-US" sz="2400" i="1" smtClean="0"/>
          </a:p>
          <a:p>
            <a:pPr algn="r"/>
            <a:endParaRPr lang="en-US" sz="24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72639"/>
            <a:ext cx="1828800" cy="162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Read magazine: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514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Jefferson Braga-Silva</a:t>
            </a:r>
            <a:r>
              <a:rPr lang="en-US" sz="1600" b="1" smtClean="0">
                <a:solidFill>
                  <a:srgbClr val="FFFF00"/>
                </a:solidFill>
              </a:rPr>
              <a:t>, MD, PhD</a:t>
            </a:r>
          </a:p>
          <a:p>
            <a:pPr algn="r"/>
            <a:r>
              <a:rPr lang="en-US" sz="1600" smtClean="0">
                <a:solidFill>
                  <a:srgbClr val="FFFF00"/>
                </a:solidFill>
              </a:rPr>
              <a:t>Division of Hand Surgery and Microsurgery, </a:t>
            </a:r>
            <a:r>
              <a:rPr lang="en-US" sz="1600" b="1" smtClean="0">
                <a:solidFill>
                  <a:srgbClr val="FFFF00"/>
                </a:solidFill>
              </a:rPr>
              <a:t>BRAZIL</a:t>
            </a:r>
            <a:endParaRPr lang="en-US" sz="16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04088"/>
            <a:ext cx="5943600" cy="1143000"/>
          </a:xfrm>
        </p:spPr>
        <p:txBody>
          <a:bodyPr/>
          <a:lstStyle/>
          <a:p>
            <a:pPr algn="r"/>
            <a:r>
              <a:rPr lang="en-US" smtClean="0"/>
              <a:t>Clinical data</a:t>
            </a:r>
            <a:endParaRPr lang="en-US"/>
          </a:p>
        </p:txBody>
      </p:sp>
      <p:pic>
        <p:nvPicPr>
          <p:cNvPr id="5" name="Picture 4" descr="dat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76618"/>
            <a:ext cx="6017665" cy="308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505200" cy="230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85596"/>
            <a:ext cx="3657600" cy="24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3780203" cy="249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05200"/>
            <a:ext cx="4149056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351912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58656"/>
            <a:ext cx="3657600" cy="245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505200"/>
            <a:ext cx="4200525" cy="281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838200"/>
          </a:xfrm>
        </p:spPr>
        <p:txBody>
          <a:bodyPr lIns="92075" tIns="46038" rIns="92075" bIns="46038" anchor="b"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Korin" pitchFamily="2" charset="0"/>
              </a:rPr>
              <a:t>CONCLUSION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620000" cy="48515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indent="457200" algn="just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Adipofascial turnover flap has appeared as an excellent alternative to achieve early coverage of cutaneous woulds at the dorsal aspect of the fingers, with one - step operation, reliable flap.</a:t>
            </a:r>
          </a:p>
          <a:p>
            <a:pPr indent="457200" algn="just" eaLnBrk="0" hangingPunct="0">
              <a:lnSpc>
                <a:spcPct val="1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 case of severe crush or degloving injuries, use of this flap must be carefully evaluated.</a:t>
            </a:r>
            <a:endParaRPr lang="en-US" sz="28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19400" y="1625025"/>
            <a:ext cx="5791200" cy="769441"/>
          </a:xfrm>
          <a:prstGeom prst="rect">
            <a:avLst/>
          </a:prstGeom>
          <a:noFill/>
          <a:effectLst>
            <a:softEdge rad="63500"/>
          </a:effectLst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 SHARE TO BE SHARED</a:t>
            </a:r>
            <a:endParaRPr lang="en-US" sz="44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04800"/>
            <a:ext cx="3886200" cy="830997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Thank you</a:t>
            </a:r>
            <a:endParaRPr lang="en-US" sz="4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609600"/>
            <a:ext cx="3352800" cy="1009651"/>
          </a:xfrm>
        </p:spPr>
        <p:txBody>
          <a:bodyPr>
            <a:normAutofit/>
          </a:bodyPr>
          <a:lstStyle/>
          <a:p>
            <a:r>
              <a:rPr lang="en-US" sz="6000" smtClean="0"/>
              <a:t>GOAL</a:t>
            </a:r>
            <a:endParaRPr lang="en-US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391400" cy="4267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ound the more </a:t>
            </a:r>
            <a:r>
              <a:rPr lang="en-US" altLang="zh-CN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convenient </a:t>
            </a:r>
            <a:r>
              <a:rPr lang="en-US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flaps for coverage of </a:t>
            </a:r>
            <a:r>
              <a:rPr lang="en-US"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tissue </a:t>
            </a:r>
            <a:r>
              <a:rPr lang="en-US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defects  at dorsal aspect of the fingers</a:t>
            </a:r>
          </a:p>
          <a:p>
            <a:pPr>
              <a:lnSpc>
                <a:spcPct val="150000"/>
              </a:lnSpc>
            </a:pPr>
            <a:endParaRPr lang="en-US" sz="4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s Hanh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165102" cy="521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First of all</a:t>
            </a:r>
            <a:endParaRPr lang="en-US" sz="4400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281940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u="sng" smtClean="0">
                <a:solidFill>
                  <a:srgbClr val="002060"/>
                </a:solidFill>
                <a:latin typeface=".TMC-Ong Do" pitchFamily="2" charset="0"/>
              </a:rPr>
              <a:t>We knew </a:t>
            </a:r>
            <a:endParaRPr lang="en-US" sz="5400" u="sng">
              <a:solidFill>
                <a:srgbClr val="002060"/>
              </a:solidFill>
              <a:latin typeface=".TMC-Ong D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217258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169680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5334000"/>
            <a:ext cx="723900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Heterodigital Dorsal AdipoFascial Flap </a:t>
            </a:r>
          </a:p>
          <a:p>
            <a:pPr algn="ctr"/>
            <a:r>
              <a:rPr lang="en-US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Reverse Cross Finger</a:t>
            </a:r>
            <a:endParaRPr lang="en-US" sz="24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9050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mtClean="0">
                <a:solidFill>
                  <a:srgbClr val="FF0000"/>
                </a:solidFill>
              </a:rPr>
              <a:t>Early mobilization is made impossible</a:t>
            </a:r>
          </a:p>
          <a:p>
            <a:pPr algn="just">
              <a:buClr>
                <a:schemeClr val="accent5">
                  <a:lumMod val="50000"/>
                </a:schemeClr>
              </a:buClr>
            </a:pPr>
            <a:endParaRPr lang="en-US" smtClean="0">
              <a:solidFill>
                <a:srgbClr val="FF0000"/>
              </a:solidFill>
            </a:endParaRP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mtClean="0">
                <a:solidFill>
                  <a:srgbClr val="FF0000"/>
                </a:solidFill>
              </a:rPr>
              <a:t>Need separation of the digits.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28712" y="838678"/>
            <a:ext cx="7481888" cy="5943122"/>
            <a:chOff x="1128712" y="838678"/>
            <a:chExt cx="7481888" cy="594312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4912" y="887057"/>
              <a:ext cx="3138488" cy="2541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838678"/>
              <a:ext cx="2909887" cy="2590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8712" y="3589742"/>
              <a:ext cx="3900488" cy="319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181600" y="4394537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rgbClr val="FFC000"/>
                  </a:solidFill>
                </a:rPr>
                <a:t>Homodigital Dorsal  AdipoFascial Turnover Flap</a:t>
              </a:r>
              <a:endParaRPr lang="en-US" sz="2000">
                <a:solidFill>
                  <a:srgbClr val="FFC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0"/>
            <a:ext cx="281940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C000"/>
                </a:solidFill>
                <a:latin typeface=".TMC-Ong Do" pitchFamily="2" charset="0"/>
              </a:rPr>
              <a:t>New flap </a:t>
            </a:r>
            <a:endParaRPr lang="en-US" sz="6000">
              <a:solidFill>
                <a:srgbClr val="FFC000"/>
              </a:solidFill>
              <a:latin typeface=".TMC-Ong Do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4876800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C000"/>
                </a:solidFill>
                <a:latin typeface=".TMC-Ong Do" pitchFamily="2" charset="0"/>
              </a:rPr>
              <a:t>HOW  IT   COULD   BE   !</a:t>
            </a:r>
            <a:endParaRPr lang="en-US" sz="3200">
              <a:solidFill>
                <a:srgbClr val="FFC000"/>
              </a:solidFill>
              <a:latin typeface=".TMC-Ong Do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05934"/>
            <a:ext cx="3505200" cy="228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4790182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DCB: Dorsal Cutaneous Branch</a:t>
            </a:r>
          </a:p>
          <a:p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PDA: Palmar Digital Artery </a:t>
            </a:r>
          </a:p>
          <a:p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PIP  : Proximal InterPhalangeal joint</a:t>
            </a:r>
          </a:p>
          <a:p>
            <a:r>
              <a:rPr lang="en-US" sz="1600" smtClean="0">
                <a:solidFill>
                  <a:schemeClr val="accent2">
                    <a:lumMod val="75000"/>
                  </a:schemeClr>
                </a:solidFill>
              </a:rPr>
              <a:t>MP  : MetecarpoPhalangeal joint</a:t>
            </a:r>
            <a:endParaRPr lang="en-US" sz="16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143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 data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612880"/>
            <a:ext cx="4343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3200" smtClean="0">
                <a:solidFill>
                  <a:srgbClr val="00B050"/>
                </a:solidFill>
              </a:rPr>
              <a:t>180</a:t>
            </a:r>
            <a:r>
              <a:rPr lang="en-US" sz="3200" smtClean="0">
                <a:solidFill>
                  <a:srgbClr val="7030A0"/>
                </a:solidFill>
              </a:rPr>
              <a:t> </a:t>
            </a:r>
            <a:r>
              <a:rPr lang="en-US" sz="2400" smtClean="0">
                <a:solidFill>
                  <a:srgbClr val="7030A0"/>
                </a:solidFill>
              </a:rPr>
              <a:t>digits were dissected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rgbClr val="7030A0"/>
                </a:solidFill>
              </a:rPr>
              <a:t>Injected 35ml of colored latex ( Neoprene ) from humeral artery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rgbClr val="7030A0"/>
                </a:solidFill>
              </a:rPr>
              <a:t>Dissections, observation and measure were carried out with the aid of loup manification       ( confident intervals is 95% ) to search </a:t>
            </a:r>
            <a:r>
              <a:rPr lang="en-US" sz="2400" smtClean="0">
                <a:solidFill>
                  <a:srgbClr val="C00000"/>
                </a:solidFill>
              </a:rPr>
              <a:t>Dorsal finger Cutaneous Branches</a:t>
            </a:r>
            <a:endParaRPr 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76200"/>
            <a:ext cx="3581400" cy="627888"/>
          </a:xfrm>
        </p:spPr>
        <p:txBody>
          <a:bodyPr>
            <a:noAutofit/>
          </a:bodyPr>
          <a:lstStyle/>
          <a:p>
            <a:pPr algn="r"/>
            <a:r>
              <a:rPr lang="en-US" sz="3200" b="1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ANATOMIC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9718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 arised from every PDA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was no statistical difference between the positions of origin of the radial dorsal branches and their corresponding ulnar branches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Branchs are relatively consistent and symmetrical.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cases, these dorsal branches anastomose with each other at the level of the 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line</a:t>
            </a:r>
            <a:r>
              <a:rPr lang="en-US" sz="24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806" y="838200"/>
            <a:ext cx="321699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800100" y="2400300"/>
            <a:ext cx="533401" cy="4571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57400" y="2209799"/>
            <a:ext cx="457200" cy="3810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048000" y="2286002"/>
            <a:ext cx="457203" cy="4571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59948"/>
            <a:ext cx="3438525" cy="22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5562600" y="2438399"/>
            <a:ext cx="609600" cy="22860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934202" y="1600199"/>
            <a:ext cx="761996" cy="4571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14400"/>
            <a:ext cx="5334000" cy="762000"/>
          </a:xfrm>
        </p:spPr>
        <p:txBody>
          <a:bodyPr>
            <a:normAutofit/>
          </a:bodyPr>
          <a:lstStyle/>
          <a:p>
            <a:r>
              <a:rPr lang="en-US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CLINICAL APPLICATION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56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 cases from March 1999 to January 2004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All of them for loss of the cutaneous coverage on the finger dorsum of the proximal, middle or distal phalanx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The age range was 5 – 60 years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The main mechanisms of injury were burn ( 55% ) and crushing ( 40% 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smtClean="0">
                <a:solidFill>
                  <a:schemeClr val="bg2">
                    <a:lumMod val="25000"/>
                  </a:schemeClr>
                </a:solidFill>
              </a:rPr>
              <a:t>Crushing about 40%  for long fingers and 64.3% for thumb</a:t>
            </a:r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381000"/>
            <a:ext cx="57912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results of 56 cases</a:t>
            </a:r>
            <a:endParaRPr lang="en-US" sz="2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568708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2800" smtClean="0"/>
              <a:t>All flaps are survived completely 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2800" smtClean="0"/>
              <a:t>The flap was carefully incised down to the dermal layer in an </a:t>
            </a:r>
            <a:r>
              <a:rPr lang="en-US" sz="2800" smtClean="0"/>
              <a:t>H shape</a:t>
            </a:r>
            <a:endParaRPr lang="en-US" sz="2800" smtClean="0"/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2800" smtClean="0"/>
              <a:t>Can cover  proximal, middle, distal phalanx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2800" smtClean="0"/>
              <a:t>We did not observe any remarkable tendon adhesion in our series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2800" smtClean="0"/>
              <a:t>In case of severe crush or degloving  injuries , please carefully evaluated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r>
              <a:rPr lang="en-US" sz="2800" smtClean="0"/>
              <a:t>One </a:t>
            </a:r>
            <a:r>
              <a:rPr lang="en-US" sz="2800" smtClean="0"/>
              <a:t>step surgery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eriod"/>
            </a:pPr>
            <a:endParaRPr lang="en-US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1382</TotalTime>
  <Words>406</Words>
  <Application>Microsoft Office PowerPoint</Application>
  <PresentationFormat>On-screen Show (4:3)</PresentationFormat>
  <Paragraphs>55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ANATOMIC BASIC OF DORSAL FINGER SKIN COVER</vt:lpstr>
      <vt:lpstr>GOAL</vt:lpstr>
      <vt:lpstr>Slide 3</vt:lpstr>
      <vt:lpstr>Slide 4</vt:lpstr>
      <vt:lpstr>Slide 5</vt:lpstr>
      <vt:lpstr>Slide 6</vt:lpstr>
      <vt:lpstr>ANATOMIC DATA</vt:lpstr>
      <vt:lpstr>CLINICAL APPLICATION</vt:lpstr>
      <vt:lpstr>Slide 9</vt:lpstr>
      <vt:lpstr>Clinical data</vt:lpstr>
      <vt:lpstr>Slide 11</vt:lpstr>
      <vt:lpstr>Slide 12</vt:lpstr>
      <vt:lpstr>CONCLUSION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Anatomic Study and Clinical Application of Medial Pedis Flap in Asians</dc:title>
  <dc:creator>VO HOA KHANH</dc:creator>
  <cp:lastModifiedBy>VO HOA KHANH</cp:lastModifiedBy>
  <cp:revision>222</cp:revision>
  <dcterms:created xsi:type="dcterms:W3CDTF">2008-01-18T07:54:30Z</dcterms:created>
  <dcterms:modified xsi:type="dcterms:W3CDTF">2008-06-17T12:55:31Z</dcterms:modified>
</cp:coreProperties>
</file>